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1" r:id="rId3"/>
    <p:sldId id="257" r:id="rId4"/>
    <p:sldId id="258" r:id="rId5"/>
    <p:sldId id="261" r:id="rId6"/>
    <p:sldId id="283" r:id="rId7"/>
    <p:sldId id="284" r:id="rId8"/>
    <p:sldId id="282" r:id="rId9"/>
    <p:sldId id="259" r:id="rId10"/>
    <p:sldId id="262" r:id="rId11"/>
    <p:sldId id="260" r:id="rId12"/>
    <p:sldId id="277" r:id="rId13"/>
    <p:sldId id="266" r:id="rId14"/>
    <p:sldId id="263" r:id="rId15"/>
    <p:sldId id="285" r:id="rId16"/>
    <p:sldId id="264" r:id="rId17"/>
    <p:sldId id="28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2418" autoAdjust="0"/>
  </p:normalViewPr>
  <p:slideViewPr>
    <p:cSldViewPr snapToGrid="0" snapToObjects="1">
      <p:cViewPr varScale="1">
        <p:scale>
          <a:sx n="66" d="100"/>
          <a:sy n="66" d="100"/>
        </p:scale>
        <p:origin x="62" y="26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E483-7CDC-41AE-B6C4-AE8A6C633A23}" type="datetimeFigureOut">
              <a:rPr lang="en-IL" smtClean="0"/>
              <a:t>25/03/2025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F98E3-C715-477E-B155-C535F134200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224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016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6004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r" rtl="1"/>
                <a:endParaRPr lang="en-I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שיטה ידועה לבצע את החלוקה היא </a:t>
                </a:r>
                <a:r>
                  <a:rPr lang="en-IL" sz="1800" i="0" kern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𝜖−𝑒𝑥𝑝𝑙𝑜𝑟𝑎𝑡𝑖𝑜𝑛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בכל צעד נבחר את הפעולה שממקסמת את </a:t>
                </a:r>
                <a:r>
                  <a:rPr lang="he-IL" sz="1800" kern="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הפונקצייה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IL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Q 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(פעולה אופטימלית) בהסתברות </a:t>
                </a:r>
                <a:r>
                  <a:rPr lang="en-IL" sz="1800" i="0" kern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1−𝜖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ונבחר פעולה אקראית אחרת בהסתברות </a:t>
                </a:r>
                <a:r>
                  <a:rPr lang="en-IL" sz="1800" i="0" kern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𝜖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b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נתחיל מערך </a:t>
                </a:r>
                <a:r>
                  <a:rPr lang="en-IL" sz="1800" i="0" kern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𝜖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גדול ונקטין אותו בכל צעד. זה מבטיח שהמערכת תתחיל להתמקד ב- </a:t>
                </a:r>
                <a:r>
                  <a:rPr lang="en-IL" sz="1800" kern="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exploration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והופכת עם הזמן להסתמך יותר על </a:t>
                </a:r>
                <a:r>
                  <a:rPr lang="he-IL" sz="1800" kern="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הפונקצייה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L" sz="1800" kern="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Q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הנלמדת ולהתמקד יותר ב- </a:t>
                </a:r>
                <a:r>
                  <a:rPr lang="en-IL" sz="1800" kern="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exploitation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en-I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en-I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r" rtl="1"/>
                <a:endParaRPr lang="en-I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4868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83445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553A-DA9E-D610-500A-14B9ED65A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84158-A892-525B-78D5-88A05A124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07F2B-3979-73AC-309B-96F96AA59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B3153-B6B1-04A4-EA0C-018966A7B0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5275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9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181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7502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727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18F55-A274-031E-BF7C-721BF14C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C9F2D-39FB-4F4E-86ED-28F83C730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95832-BE26-5919-8EE3-7099FC035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1BCC1-1C53-F6EE-2917-DFE1FAA136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181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A188E-9E63-AC8F-4DC4-DE377571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378DF-2D8F-6C6A-9FD2-1F6221F80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741F8-3B71-D2D1-BE3C-8C467F38C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9F5D2-C212-856D-6037-CD1647E03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7642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69585-026A-49F4-78F6-E77948B8F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2FE05-FD76-ADC2-F1CC-BDB80649B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6D65B-228B-FB2C-8BE0-11FA03D70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B6D2C-2A8B-C3BA-BD55-7E79EB925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341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645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296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4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5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7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4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24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4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8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6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4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13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6045817" cy="1179576"/>
          </a:xfrm>
        </p:spPr>
        <p:txBody>
          <a:bodyPr>
            <a:normAutofit/>
          </a:bodyPr>
          <a:lstStyle/>
          <a:p>
            <a:r>
              <a:rPr lang="en-US" sz="3500" dirty="0"/>
              <a:t>Connecting a Camera to a Prosthetic Hand 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934647" y="2286001"/>
            <a:ext cx="7626096" cy="3695020"/>
          </a:xfrm>
        </p:spPr>
        <p:txBody>
          <a:bodyPr>
            <a:normAutofit/>
          </a:bodyPr>
          <a:lstStyle/>
          <a:p>
            <a:pPr marL="0" indent="0">
              <a:buNone/>
              <a:defRPr sz="2000"/>
            </a:pPr>
            <a:endParaRPr sz="1900" dirty="0"/>
          </a:p>
          <a:p>
            <a:pPr>
              <a:defRPr sz="2000"/>
            </a:pPr>
            <a:r>
              <a:rPr sz="1900" dirty="0"/>
              <a:t>Authors: Nawaf Salman, Nahel </a:t>
            </a:r>
            <a:r>
              <a:rPr sz="1900" dirty="0" err="1"/>
              <a:t>Awidat</a:t>
            </a:r>
            <a:endParaRPr lang="en-US" sz="1900" dirty="0"/>
          </a:p>
          <a:p>
            <a:pPr>
              <a:defRPr sz="2000"/>
            </a:pPr>
            <a:r>
              <a:rPr lang="en-US" sz="1900" dirty="0"/>
              <a:t>Supervisor: </a:t>
            </a:r>
            <a:r>
              <a:rPr lang="en-US" dirty="0"/>
              <a:t>Koby Kohai</a:t>
            </a:r>
            <a:endParaRPr dirty="0"/>
          </a:p>
          <a:p>
            <a:pPr>
              <a:defRPr sz="2000"/>
            </a:pPr>
            <a:r>
              <a:rPr sz="1900" dirty="0"/>
              <a:t>Submission Date:</a:t>
            </a:r>
            <a:r>
              <a:rPr lang="en-US" sz="1900" dirty="0"/>
              <a:t> 30/03/2025</a:t>
            </a:r>
          </a:p>
          <a:p>
            <a:pPr>
              <a:defRPr sz="2000"/>
            </a:pPr>
            <a:r>
              <a:rPr lang="en-US" sz="1900" dirty="0"/>
              <a:t>Semester: Spring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607" y="4624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1 – Depth Estimation &amp;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606" y="1989137"/>
            <a:ext cx="7756071" cy="40605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Frame capture:</a:t>
            </a: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Continuously grab frames from the Oak-D Lite camera (RGB image + depth map)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Noise filtering:</a:t>
            </a: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Apply smoothing filters (moving average, median filter) to raw depth data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IL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Reliable distance: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Compute object distance from the camera using depth data (focus on </a:t>
            </a:r>
            <a:r>
              <a:rPr lang="en-IL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center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frame)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IL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Stabilization: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Use moving average over time to avoid abrupt depth changes (important for close range ~12</a:t>
            </a:r>
            <a:r>
              <a:rPr lang="en-IL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 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cm)</a:t>
            </a: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 – Object Segmentation (</a:t>
            </a:r>
            <a:r>
              <a:rPr lang="en-US" dirty="0" err="1"/>
              <a:t>fastSAM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015344"/>
            <a:ext cx="8229600" cy="43160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 err="1"/>
              <a:t>fastSAM</a:t>
            </a:r>
            <a:r>
              <a:rPr lang="en-US" b="1" dirty="0"/>
              <a:t> model: </a:t>
            </a:r>
            <a:r>
              <a:rPr lang="en-US" dirty="0"/>
              <a:t>Lightweight segmentation model (based on “Segment Anything” model by meta) runs on Jetson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/>
              <a:t>Mask generation: </a:t>
            </a:r>
            <a:r>
              <a:rPr lang="en-US" dirty="0"/>
              <a:t>Produces multiple candidate segmentation masks for objects/regions in the image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/>
              <a:t>Optimal mask selection: </a:t>
            </a:r>
            <a:r>
              <a:rPr lang="en-US" dirty="0"/>
              <a:t>Choose the best mask (largest prominent object, clear boundaries, high confidence)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3 – Orientation Calculation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668C0-A143-315F-6E44-6C45F370B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019354"/>
            <a:ext cx="7543801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Extract contour: </a:t>
            </a:r>
            <a:r>
              <a:rPr lang="en-US" dirty="0"/>
              <a:t>From the selected mask, get the outline (boundary points) of the object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Apply PCA: </a:t>
            </a:r>
            <a:r>
              <a:rPr lang="en-US" dirty="0"/>
              <a:t>Use Principal Component Analysis on the contour points to find the object’s principal axis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Principal axis = object orientation</a:t>
            </a:r>
            <a:r>
              <a:rPr lang="en-US" dirty="0"/>
              <a:t>: The angle of the largest variance axis gives the object’s tilt angle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Determine rotation needed: </a:t>
            </a:r>
            <a:r>
              <a:rPr lang="en-US" dirty="0"/>
              <a:t>Compare object angle to current hand orientation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If difference &lt; threshold (e.g. 10°), skip rotation (already aligned enough)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If larger, compute the relative angle to rotate the hand for alignment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Grasp trigger check: </a:t>
            </a:r>
            <a:r>
              <a:rPr lang="en-US" dirty="0"/>
              <a:t>If object is within grasp distance threshold (e.g. 12 cm), signal a grasp action (hand close)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8726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4 – Hand Control &amp; Grasp Execution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920228"/>
            <a:ext cx="7543800" cy="42606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/>
              <a:t>Command dispatch: </a:t>
            </a:r>
            <a:r>
              <a:rPr lang="en-US" dirty="0"/>
              <a:t>Jetson Nano issues movement commands to the robotic hand via Bluetooth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Wrist rotation: </a:t>
            </a:r>
            <a:r>
              <a:rPr lang="en-US" dirty="0"/>
              <a:t>If a rotation angle was computed (exceeding threshold), send command to turn hand by that relative angle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Grasping: </a:t>
            </a:r>
            <a:r>
              <a:rPr lang="en-US" dirty="0"/>
              <a:t>If object is within range, send “GRASP” command – hand’s fingers close to grab the object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Action sequence: </a:t>
            </a:r>
            <a:r>
              <a:rPr lang="en-US" dirty="0"/>
              <a:t>Hand rotates to align, then closes to grasp; after grasp, hand reopens to be ready for next object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Threaded execution: </a:t>
            </a:r>
            <a:r>
              <a:rPr lang="en-US" dirty="0"/>
              <a:t>Hand control commands run on a separate thread, allowing continuous vision processing in parallel</a:t>
            </a:r>
          </a:p>
          <a:p>
            <a:pPr marL="0" indent="0">
              <a:buNone/>
              <a:defRPr sz="2000"/>
            </a:pPr>
            <a:r>
              <a:rPr lang="en-US" dirty="0"/>
              <a:t> </a:t>
            </a:r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Synchronization &amp;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16284"/>
            <a:ext cx="7452360" cy="4236334"/>
          </a:xfrm>
        </p:spPr>
        <p:txBody>
          <a:bodyPr>
            <a:normAutofit/>
          </a:bodyPr>
          <a:lstStyle/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/>
              <a:t>Dual-thread design:</a:t>
            </a:r>
          </a:p>
          <a:p>
            <a:pPr marL="0" indent="0">
              <a:buNone/>
              <a:defRPr sz="2000"/>
            </a:pPr>
            <a:r>
              <a:rPr lang="en-US" dirty="0"/>
              <a:t>	-</a:t>
            </a:r>
            <a:r>
              <a:rPr lang="en-US" dirty="0" err="1"/>
              <a:t>calc_angle</a:t>
            </a:r>
            <a:r>
              <a:rPr lang="en-US" dirty="0"/>
              <a:t> thread: handles vision processing (stages 1–3) and 	 decision making</a:t>
            </a:r>
          </a:p>
          <a:p>
            <a:pPr marL="0" indent="0">
              <a:buNone/>
              <a:defRPr sz="2000"/>
            </a:pPr>
            <a:r>
              <a:rPr lang="en-US" dirty="0"/>
              <a:t>	-</a:t>
            </a:r>
            <a:r>
              <a:rPr lang="en-US" dirty="0" err="1"/>
              <a:t>hand_control</a:t>
            </a:r>
            <a:r>
              <a:rPr lang="en-US" dirty="0"/>
              <a:t> thread: handles executing motor commands	 	(stage 4)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Command Queue: </a:t>
            </a:r>
            <a:r>
              <a:rPr lang="en-US" dirty="0"/>
              <a:t>Used to pass instructions from </a:t>
            </a:r>
            <a:r>
              <a:rPr lang="en-US" dirty="0" err="1"/>
              <a:t>calc_angle</a:t>
            </a:r>
            <a:r>
              <a:rPr lang="en-US" dirty="0"/>
              <a:t> thread to </a:t>
            </a:r>
            <a:r>
              <a:rPr lang="en-US" dirty="0" err="1"/>
              <a:t>hand_control</a:t>
            </a:r>
            <a:r>
              <a:rPr lang="en-US" dirty="0"/>
              <a:t> thread safely and in order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Workflow: </a:t>
            </a:r>
            <a:r>
              <a:rPr lang="en-US" dirty="0"/>
              <a:t>Vision thread enqueues a “Rotate X°” or “GRASP” command → Control thread dequeues and executes it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84E25-FB6F-F5A1-8ECB-C1FAB4049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581E-255E-3844-B9A0-8410D95F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Synchronization &amp;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4613-DE70-588D-B983-69CC068AE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99406"/>
            <a:ext cx="7452360" cy="43972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Blocking mechanism: </a:t>
            </a:r>
            <a:r>
              <a:rPr lang="en-US" dirty="0" err="1"/>
              <a:t>calc_angle</a:t>
            </a:r>
            <a:r>
              <a:rPr lang="en-US" dirty="0"/>
              <a:t> thread waits (blocks) after issuing a GRASP command until completion</a:t>
            </a:r>
          </a:p>
          <a:p>
            <a:pPr marL="0" indent="0">
              <a:buNone/>
              <a:defRPr sz="2000"/>
            </a:pPr>
            <a:r>
              <a:rPr lang="en-US" dirty="0"/>
              <a:t>	-</a:t>
            </a:r>
            <a:r>
              <a:rPr lang="en-US" dirty="0" err="1"/>
              <a:t>Hand_control</a:t>
            </a:r>
            <a:r>
              <a:rPr lang="en-US" dirty="0"/>
              <a:t> thread sends an acknowledgment after finishing 	 the grasp, unblocking </a:t>
            </a:r>
            <a:r>
              <a:rPr lang="en-US" dirty="0" err="1"/>
              <a:t>calc_angle</a:t>
            </a:r>
            <a:r>
              <a:rPr lang="en-US" dirty="0"/>
              <a:t> to resume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Angle margin filter: </a:t>
            </a:r>
            <a:r>
              <a:rPr lang="en-US" dirty="0"/>
              <a:t>If required rotation &lt; small threshold, </a:t>
            </a:r>
            <a:r>
              <a:rPr lang="en-US" dirty="0" err="1"/>
              <a:t>calc_angle</a:t>
            </a:r>
            <a:r>
              <a:rPr lang="en-US" dirty="0"/>
              <a:t> thread sends a “0°” (no-move) to avoid jitter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Benefit:</a:t>
            </a:r>
            <a:r>
              <a:rPr lang="en-US" dirty="0"/>
              <a:t> Threads run in parallel without conflict – continuous image processing and timely hand reactions</a:t>
            </a:r>
          </a:p>
          <a:p>
            <a:pPr marL="0" indent="0">
              <a:buNone/>
              <a:defRPr sz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1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Working prototype of a camera-guided prosthetic hand that autonomously aligns and grasps objects</a:t>
            </a:r>
          </a:p>
          <a:p>
            <a:pPr marL="0" indent="0">
              <a:buNone/>
              <a:defRPr sz="2000"/>
            </a:pPr>
            <a:r>
              <a:rPr lang="en-US" dirty="0"/>
              <a:t>	-Demonstrated successful grasp of objects within ~12 cm range 	 without any user input</a:t>
            </a:r>
          </a:p>
          <a:p>
            <a:pPr marL="0" indent="0">
              <a:buNone/>
              <a:defRPr sz="2000"/>
            </a:pPr>
            <a:r>
              <a:rPr lang="en-US" dirty="0"/>
              <a:t>	-Validated real-time integration of Oak-D camera, Jetson Nano 	 processing, and robotic hand actuation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Impact: </a:t>
            </a:r>
            <a:r>
              <a:rPr lang="en-US" dirty="0"/>
              <a:t>Shows feasibility of reducing amputee’s effort by offloading grasp tasks to an intelligent prosthetic device</a:t>
            </a:r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38A9B-D2B9-F9CE-F35B-D73CF90F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Enhanced depth sensing: Improve close-range depth accuracy (e.g. integrate infrared depth sensor)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3D object understanding: Move beyond 2D segmentation to full 3D shape analysis for better grasp planning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Robotic hand upgrades: Add degrees of freedom (wrist/finger articulation) and adaptive grip force for versatility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More computing power: Use a stronger AI processor to run more complex models faster (higher accuracy, multi-model parallelism)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696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53D6-BD5F-99C8-1D17-6370DFD7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F2B5C-BAC6-A3BB-CE6E-DB6046A327EF}"/>
              </a:ext>
            </a:extLst>
          </p:cNvPr>
          <p:cNvSpPr txBox="1"/>
          <p:nvPr/>
        </p:nvSpPr>
        <p:spPr>
          <a:xfrm>
            <a:off x="763198" y="2032846"/>
            <a:ext cx="586909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 sz="2000"/>
            </a:pPr>
            <a:r>
              <a:rPr lang="en-US" dirty="0"/>
              <a:t>Introduction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Problem Statement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System Architecture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Algorithm Pipeline Overview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Stage 1 – Depth Estimation &amp; Preprocessing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Stage 2 – Object Segmentation (</a:t>
            </a:r>
            <a:r>
              <a:rPr lang="en-US" dirty="0" err="1"/>
              <a:t>fastSAM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Stage 3 – Orientation Calculation (PCA)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Stage 4 – Hand Control &amp; Grasp Execution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Thread Synchronization &amp; Communication</a:t>
            </a:r>
            <a:endParaRPr lang="en-US" dirty="0">
              <a:highlight>
                <a:srgbClr val="FF0000"/>
              </a:highlight>
            </a:endParaRP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Results 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Future Work</a:t>
            </a:r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6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75" y="2179864"/>
            <a:ext cx="8095053" cy="369502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Hand amputees face significant limitations in daily tasks that require grasping and manipulating objects.</a:t>
            </a:r>
          </a:p>
          <a:p>
            <a:pPr>
              <a:defRPr sz="2000"/>
            </a:pPr>
            <a:endParaRPr lang="en-US" sz="1900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Importance of Autonomous robotic hand:</a:t>
            </a:r>
          </a:p>
          <a:p>
            <a:pPr marL="0" indent="0">
              <a:buNone/>
              <a:defRPr sz="2000"/>
            </a:pPr>
            <a:r>
              <a:rPr lang="en-US" sz="1900" dirty="0"/>
              <a:t>	- reduces physical effort for the user</a:t>
            </a:r>
          </a:p>
          <a:p>
            <a:pPr marL="0" indent="0">
              <a:buNone/>
              <a:defRPr sz="2000"/>
            </a:pPr>
            <a:r>
              <a:rPr lang="en-US" sz="1900" dirty="0"/>
              <a:t>	- Enhances quality of life for hand amputees</a:t>
            </a:r>
          </a:p>
          <a:p>
            <a:pPr marL="0" indent="0">
              <a:buNone/>
              <a:defRPr sz="2000"/>
            </a:pPr>
            <a:r>
              <a:rPr lang="en-US" sz="1900" dirty="0"/>
              <a:t>	- Demonstrates how robotics + AI can improve quality of life</a:t>
            </a:r>
          </a:p>
          <a:p>
            <a:pPr marL="0" indent="0">
              <a:buNone/>
              <a:defRPr sz="2000"/>
            </a:pPr>
            <a:endParaRPr lang="en-US" sz="1900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Objective: Develop an AI-powered, real-time robotic hand system that can detect, analyze, and grasp objects dynamically using depth sensing and segmentation.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814855" cy="40233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Challenges</a:t>
            </a:r>
            <a:r>
              <a:rPr dirty="0"/>
              <a:t>: </a:t>
            </a:r>
            <a:endParaRPr lang="en-US" dirty="0"/>
          </a:p>
          <a:p>
            <a:pPr marL="0" indent="0">
              <a:buNone/>
              <a:defRPr sz="2000"/>
            </a:pPr>
            <a:r>
              <a:rPr lang="en-US" dirty="0"/>
              <a:t>	-segment objects in FOV of the camera with intent of grabbing</a:t>
            </a:r>
          </a:p>
          <a:p>
            <a:pPr marL="0" indent="0">
              <a:buNone/>
              <a:defRPr sz="2000"/>
            </a:pPr>
            <a:r>
              <a:rPr lang="en-US" dirty="0"/>
              <a:t>	-calculate orientation of objects in FOV</a:t>
            </a:r>
          </a:p>
          <a:p>
            <a:pPr marL="0" indent="0">
              <a:buNone/>
              <a:defRPr sz="2000"/>
            </a:pPr>
            <a:r>
              <a:rPr lang="en-US" dirty="0"/>
              <a:t>	-calculate distances between object and camera</a:t>
            </a:r>
          </a:p>
          <a:p>
            <a:pPr marL="0" indent="0">
              <a:buNone/>
              <a:defRPr sz="2000"/>
            </a:pPr>
            <a:r>
              <a:rPr lang="en-US" dirty="0"/>
              <a:t>	-Integrate the camera with a prosthetic hand and controller (stand-alone)</a:t>
            </a:r>
          </a:p>
          <a:p>
            <a:pPr marL="0" indent="0">
              <a:buNone/>
              <a:defRPr sz="2000"/>
            </a:pPr>
            <a:r>
              <a:rPr lang="en-US" dirty="0"/>
              <a:t>	-Achieve full autonomy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This requires a dynamic solution that responds to real-time conditions.</a:t>
            </a:r>
          </a:p>
          <a:p>
            <a:pPr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Use AI for segmentation</a:t>
            </a:r>
          </a:p>
          <a:p>
            <a:pPr>
              <a:defRPr sz="2000"/>
            </a:pPr>
            <a:endParaRPr lang="en-US" dirty="0"/>
          </a:p>
          <a:p>
            <a:pPr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984527"/>
            <a:ext cx="7684227" cy="42284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Main Components:</a:t>
            </a:r>
          </a:p>
          <a:p>
            <a:pPr marL="0" indent="0">
              <a:buNone/>
              <a:defRPr sz="2000"/>
            </a:pPr>
            <a:r>
              <a:rPr lang="en-US" dirty="0"/>
              <a:t>	-Oak-D Lite camera (vision + depth)</a:t>
            </a:r>
          </a:p>
          <a:p>
            <a:pPr marL="0" indent="0">
              <a:buNone/>
              <a:defRPr sz="2000"/>
            </a:pPr>
            <a:r>
              <a:rPr lang="en-US" dirty="0"/>
              <a:t>		Depth-sensing smart camera – provides real-time RGB 		image and depth data, also capable of running 			neural networks</a:t>
            </a:r>
          </a:p>
          <a:p>
            <a:pPr marL="0" indent="0">
              <a:buNone/>
              <a:defRPr sz="2000"/>
            </a:pPr>
            <a:r>
              <a:rPr lang="en-US" b="1" dirty="0"/>
              <a:t>Our usage: </a:t>
            </a:r>
          </a:p>
          <a:p>
            <a:pPr marL="0" indent="0">
              <a:buNone/>
              <a:defRPr sz="2000"/>
            </a:pPr>
            <a:r>
              <a:rPr lang="en-US" dirty="0"/>
              <a:t>-</a:t>
            </a: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Supplies live images for segmentation and precise object distance measurement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</p:txBody>
      </p:sp>
      <p:pic>
        <p:nvPicPr>
          <p:cNvPr id="4" name="Picture 3" descr="A black rectangular object with a black rectangular object&#10;&#10;AI-generated content may be incorrect.">
            <a:extLst>
              <a:ext uri="{FF2B5EF4-FFF2-40B4-BE49-F238E27FC236}">
                <a16:creationId xmlns:a16="http://schemas.microsoft.com/office/drawing/2014/main" id="{99A3FEF5-FB21-5DC6-6479-7405E2A0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09" y="4757195"/>
            <a:ext cx="3360378" cy="12127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B1A03-5727-FF28-B21B-A4961D98A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1855-0BEC-8437-9471-C67A1DB6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38A30-15CA-DE52-EEFA-A1EF28D2E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984527"/>
            <a:ext cx="7684227" cy="42284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Main Components:</a:t>
            </a:r>
          </a:p>
          <a:p>
            <a:pPr marL="0" indent="0">
              <a:buNone/>
              <a:defRPr sz="2000"/>
            </a:pPr>
            <a:r>
              <a:rPr lang="en-US" dirty="0"/>
              <a:t>	-Haifa3D robotic hand</a:t>
            </a:r>
          </a:p>
          <a:p>
            <a:pPr marL="0" indent="0">
              <a:buNone/>
              <a:defRPr sz="2000"/>
            </a:pPr>
            <a:r>
              <a:rPr lang="en-US" dirty="0"/>
              <a:t>		3D-printed prosthetic hand with motorized wrist &amp; 			fingers – receives commands via Bluetooth</a:t>
            </a:r>
          </a:p>
          <a:p>
            <a:pPr marL="0" indent="0">
              <a:buNone/>
              <a:defRPr sz="2000"/>
            </a:pPr>
            <a:r>
              <a:rPr lang="en-US" b="1" dirty="0"/>
              <a:t>Integration in project: </a:t>
            </a:r>
            <a:r>
              <a:rPr lang="en-US" dirty="0"/>
              <a:t>Acts as the end effector – receives movement commands from Jetson, </a:t>
            </a:r>
            <a:r>
              <a:rPr lang="en-IL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wrist rotation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(align hand to object) and </a:t>
            </a:r>
            <a:r>
              <a:rPr lang="en-IL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finger closure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(grasp object) </a:t>
            </a: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103CB-90FA-D476-CE0D-5F7F171FE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08" y="4349576"/>
            <a:ext cx="5127378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3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1F62A-C7F2-2E1C-FFD6-C43EAB416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A6A0-C632-0482-4468-AE8EC59F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3442-81C8-26B1-4FFC-5E13F4106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984527"/>
            <a:ext cx="7777031" cy="42284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Main Components:</a:t>
            </a:r>
          </a:p>
          <a:p>
            <a:pPr marL="0" indent="0">
              <a:buNone/>
              <a:defRPr sz="2000"/>
            </a:pPr>
            <a:r>
              <a:rPr lang="en-US" dirty="0"/>
              <a:t>	- Jetson Nano (controller)</a:t>
            </a:r>
          </a:p>
          <a:p>
            <a:pPr marL="0" indent="0">
              <a:buNone/>
              <a:defRPr sz="2000"/>
            </a:pPr>
            <a:r>
              <a:rPr lang="en-US" dirty="0"/>
              <a:t>		On-board mini-computer – the “brain” running vision 		algorithms and hand control logic.</a:t>
            </a:r>
          </a:p>
          <a:p>
            <a:pPr marL="0" indent="0">
              <a:buNone/>
              <a:defRPr sz="2000"/>
            </a:pPr>
            <a:r>
              <a:rPr lang="en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usage:</a:t>
            </a: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defRPr sz="2000"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Processes camera input, calculates object 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distance &amp; orientation, decides on hand actions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defRPr sz="2000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Communication: Sends rotation/grasp 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commands to hand via Bluetooth </a:t>
            </a: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C98D0-9B7C-A7EB-4842-6B071154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20" y="4073364"/>
            <a:ext cx="2858879" cy="199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0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C77A-AAD2-04C6-9598-E2324E52B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F5CA-2A74-8EA6-0E5B-D54A2DC7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9F41A-79D2-20A2-603D-E83804BA0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984527"/>
            <a:ext cx="7684227" cy="42284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Connectivity: Camera to Jetson via USB Type-C; Jetson to Hand via Bluetooth (using external dongle)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9CD23-9F45-7A34-411E-001C9A2D8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46" y="2900015"/>
            <a:ext cx="2201360" cy="2935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5DCB8-41F9-4208-8CD4-55461926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64" y="2900014"/>
            <a:ext cx="4075377" cy="29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2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Pipeline Overview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09020"/>
            <a:ext cx="8067948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/>
              <a:t>Real-time two-thread pipeline: </a:t>
            </a:r>
            <a:r>
              <a:rPr lang="en-US" dirty="0"/>
              <a:t>Parallel vision processing and hand control</a:t>
            </a:r>
          </a:p>
          <a:p>
            <a:pPr marL="0" indent="0">
              <a:buNone/>
              <a:defRPr sz="2000"/>
            </a:pPr>
            <a:r>
              <a:rPr lang="en-US" dirty="0"/>
              <a:t>	Stage 1 – Depth Sensing: Capture frame from camera, filter noise, 	compute object distance</a:t>
            </a:r>
          </a:p>
          <a:p>
            <a:pPr marL="0" indent="0">
              <a:buNone/>
              <a:defRPr sz="2000"/>
            </a:pPr>
            <a:r>
              <a:rPr lang="en-US" dirty="0"/>
              <a:t>	Stage 2 – Segmentation: Use </a:t>
            </a:r>
            <a:r>
              <a:rPr lang="en-US" dirty="0" err="1"/>
              <a:t>fastSAM</a:t>
            </a:r>
            <a:r>
              <a:rPr lang="en-US" dirty="0"/>
              <a:t> model to isolate the object in 	the scene (mask generation)</a:t>
            </a:r>
          </a:p>
          <a:p>
            <a:pPr marL="0" indent="0">
              <a:buNone/>
              <a:defRPr sz="2000"/>
            </a:pPr>
            <a:r>
              <a:rPr lang="en-US" dirty="0"/>
              <a:t>	Stage 3 – Orientation Analysis: Apply PCA on object shape to find its 	principal axis (target angle)</a:t>
            </a:r>
          </a:p>
          <a:p>
            <a:pPr marL="0" indent="0">
              <a:buNone/>
              <a:defRPr sz="2000"/>
            </a:pPr>
            <a:r>
              <a:rPr lang="en-US" dirty="0"/>
              <a:t>	Stage 4 – Hand Action: Send commands to rotate the hand and grasp 	the object if within range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Continuous loop: </a:t>
            </a:r>
            <a:r>
              <a:rPr lang="en-US" dirty="0"/>
              <a:t>Repeats continuously, coordinating threads for smooth real-time operation</a:t>
            </a:r>
          </a:p>
          <a:p>
            <a:pPr marL="0" indent="0">
              <a:buNone/>
              <a:defRPr sz="2000"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4669</TotalTime>
  <Words>1262</Words>
  <Application>Microsoft Office PowerPoint</Application>
  <PresentationFormat>On-screen Show (4:3)</PresentationFormat>
  <Paragraphs>132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Wingdings</vt:lpstr>
      <vt:lpstr>Retrospect</vt:lpstr>
      <vt:lpstr>Connecting a Camera to a Prosthetic Hand </vt:lpstr>
      <vt:lpstr>Outline</vt:lpstr>
      <vt:lpstr>Introduction</vt:lpstr>
      <vt:lpstr>Problem Statement</vt:lpstr>
      <vt:lpstr>System Architecture</vt:lpstr>
      <vt:lpstr>System Architecture</vt:lpstr>
      <vt:lpstr>System Architecture</vt:lpstr>
      <vt:lpstr>System Architecture</vt:lpstr>
      <vt:lpstr>Algorithm Pipeline Overview</vt:lpstr>
      <vt:lpstr>Stage 1 – Depth Estimation &amp; Preprocessing</vt:lpstr>
      <vt:lpstr>Stage 2 – Object Segmentation (fastSAM)</vt:lpstr>
      <vt:lpstr>Stage 3 – Orientation Calculation (PCA)</vt:lpstr>
      <vt:lpstr>Stage 4 – Hand Control &amp; Grasp Execution</vt:lpstr>
      <vt:lpstr>Thread Synchronization &amp; Communication</vt:lpstr>
      <vt:lpstr>Thread Synchronization &amp; Communication</vt:lpstr>
      <vt:lpstr>Results</vt:lpstr>
      <vt:lpstr>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Salman, Nawaf</dc:creator>
  <cp:keywords/>
  <dc:description>generated using python-pptx</dc:description>
  <cp:lastModifiedBy>Nahel Awidat</cp:lastModifiedBy>
  <cp:revision>138</cp:revision>
  <dcterms:created xsi:type="dcterms:W3CDTF">2013-01-27T09:14:16Z</dcterms:created>
  <dcterms:modified xsi:type="dcterms:W3CDTF">2025-03-27T16:16:04Z</dcterms:modified>
  <cp:category/>
</cp:coreProperties>
</file>